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71" r:id="rId2"/>
    <p:sldMasterId id="2147483857" r:id="rId3"/>
  </p:sldMasterIdLst>
  <p:notesMasterIdLst>
    <p:notesMasterId r:id="rId21"/>
  </p:notesMasterIdLst>
  <p:sldIdLst>
    <p:sldId id="811" r:id="rId4"/>
    <p:sldId id="862" r:id="rId5"/>
    <p:sldId id="867" r:id="rId6"/>
    <p:sldId id="865" r:id="rId7"/>
    <p:sldId id="864" r:id="rId8"/>
    <p:sldId id="859" r:id="rId9"/>
    <p:sldId id="856" r:id="rId10"/>
    <p:sldId id="843" r:id="rId11"/>
    <p:sldId id="861" r:id="rId12"/>
    <p:sldId id="851" r:id="rId13"/>
    <p:sldId id="860" r:id="rId14"/>
    <p:sldId id="863" r:id="rId15"/>
    <p:sldId id="868" r:id="rId16"/>
    <p:sldId id="870" r:id="rId17"/>
    <p:sldId id="869" r:id="rId18"/>
    <p:sldId id="871" r:id="rId19"/>
    <p:sldId id="85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003399"/>
    <a:srgbClr val="FF5050"/>
    <a:srgbClr val="FFFFFF"/>
    <a:srgbClr val="DBDEC6"/>
    <a:srgbClr val="58370B"/>
    <a:srgbClr val="B57117"/>
    <a:srgbClr val="E7D0BD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6848" autoAdjust="0"/>
  </p:normalViewPr>
  <p:slideViewPr>
    <p:cSldViewPr snapToGrid="0" showGuides="1">
      <p:cViewPr varScale="1">
        <p:scale>
          <a:sx n="110" d="100"/>
          <a:sy n="110" d="100"/>
        </p:scale>
        <p:origin x="-1884" y="-90"/>
      </p:cViewPr>
      <p:guideLst>
        <p:guide orient="horz" pos="4183"/>
        <p:guide orient="horz" pos="4086"/>
        <p:guide orient="horz" pos="4317"/>
        <p:guide orient="horz" pos="1023"/>
        <p:guide orient="horz" pos="2701"/>
        <p:guide orient="horz" pos="109"/>
        <p:guide orient="horz" pos="818"/>
        <p:guide orient="horz" pos="867"/>
        <p:guide pos="3197"/>
        <p:guide pos="2882"/>
        <p:guide pos="418"/>
        <p:guide pos="5257"/>
        <p:guide pos="291"/>
        <p:guide pos="3281"/>
        <p:guide pos="480"/>
        <p:guide pos="54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43;&#1059;&#1040;&#1055;\&#1044;&#1080;&#1089;&#1089;&#1077;&#1088;\&#1050;&#1086;&#1087;&#1080;&#1103;%20RE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600798764398169"/>
          <c:y val="8.8135739101792746E-2"/>
          <c:w val="0.59980102433748439"/>
          <c:h val="0.7921639967417865"/>
        </c:manualLayout>
      </c:layout>
      <c:scatterChart>
        <c:scatterStyle val="lineMarker"/>
        <c:ser>
          <c:idx val="4"/>
          <c:order val="0"/>
          <c:tx>
            <c:v>Борщевик Сосновского-1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Лист3!$A$129:$A$138</c:f>
              <c:numCache>
                <c:formatCode>General</c:formatCode>
                <c:ptCount val="10"/>
                <c:pt idx="0">
                  <c:v>3850</c:v>
                </c:pt>
                <c:pt idx="1">
                  <c:v>3850</c:v>
                </c:pt>
                <c:pt idx="2">
                  <c:v>3612</c:v>
                </c:pt>
                <c:pt idx="3">
                  <c:v>3612</c:v>
                </c:pt>
                <c:pt idx="4">
                  <c:v>2156</c:v>
                </c:pt>
                <c:pt idx="5">
                  <c:v>2156</c:v>
                </c:pt>
                <c:pt idx="6">
                  <c:v>3689</c:v>
                </c:pt>
                <c:pt idx="7">
                  <c:v>3689</c:v>
                </c:pt>
                <c:pt idx="8">
                  <c:v>6255</c:v>
                </c:pt>
                <c:pt idx="9">
                  <c:v>6255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B72B-410B-A34E-7E9052856DD8}"/>
            </c:ext>
          </c:extLst>
        </c:ser>
        <c:ser>
          <c:idx val="0"/>
          <c:order val="1"/>
          <c:tx>
            <c:v>Борщевик Сосновского-2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Лист3!$B$129:$B$138</c:f>
              <c:numCache>
                <c:formatCode>General</c:formatCode>
                <c:ptCount val="10"/>
                <c:pt idx="0">
                  <c:v>3950</c:v>
                </c:pt>
                <c:pt idx="1">
                  <c:v>3950</c:v>
                </c:pt>
                <c:pt idx="2">
                  <c:v>3962</c:v>
                </c:pt>
                <c:pt idx="3">
                  <c:v>3962</c:v>
                </c:pt>
                <c:pt idx="4">
                  <c:v>2358</c:v>
                </c:pt>
                <c:pt idx="5">
                  <c:v>2358</c:v>
                </c:pt>
                <c:pt idx="6">
                  <c:v>4170</c:v>
                </c:pt>
                <c:pt idx="7">
                  <c:v>4170</c:v>
                </c:pt>
                <c:pt idx="8">
                  <c:v>7047</c:v>
                </c:pt>
                <c:pt idx="9">
                  <c:v>7047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72B-410B-A34E-7E9052856DD8}"/>
            </c:ext>
          </c:extLst>
        </c:ser>
        <c:ser>
          <c:idx val="1"/>
          <c:order val="2"/>
          <c:tx>
            <c:v>Борщевик Сосновского-3</c:v>
          </c:tx>
          <c:spPr>
            <a:ln w="25400">
              <a:solidFill>
                <a:srgbClr val="FF0000">
                  <a:alpha val="98000"/>
                </a:srgbClr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Лист3!$C$129:$C$138</c:f>
              <c:numCache>
                <c:formatCode>General</c:formatCode>
                <c:ptCount val="10"/>
                <c:pt idx="0">
                  <c:v>3937</c:v>
                </c:pt>
                <c:pt idx="1">
                  <c:v>3937</c:v>
                </c:pt>
                <c:pt idx="2">
                  <c:v>3914</c:v>
                </c:pt>
                <c:pt idx="3">
                  <c:v>3914</c:v>
                </c:pt>
                <c:pt idx="4">
                  <c:v>2393</c:v>
                </c:pt>
                <c:pt idx="5">
                  <c:v>2393</c:v>
                </c:pt>
                <c:pt idx="6">
                  <c:v>3916</c:v>
                </c:pt>
                <c:pt idx="7">
                  <c:v>3916</c:v>
                </c:pt>
                <c:pt idx="8">
                  <c:v>6365</c:v>
                </c:pt>
                <c:pt idx="9">
                  <c:v>6365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B72B-410B-A34E-7E9052856DD8}"/>
            </c:ext>
          </c:extLst>
        </c:ser>
        <c:ser>
          <c:idx val="2"/>
          <c:order val="3"/>
          <c:tx>
            <c:v>Сельскохозяйственные поля-1</c:v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Лист3!$D$129:$D$138</c:f>
              <c:numCache>
                <c:formatCode>General</c:formatCode>
                <c:ptCount val="10"/>
                <c:pt idx="0">
                  <c:v>4489</c:v>
                </c:pt>
                <c:pt idx="1">
                  <c:v>4489</c:v>
                </c:pt>
                <c:pt idx="2">
                  <c:v>3946</c:v>
                </c:pt>
                <c:pt idx="3">
                  <c:v>3946</c:v>
                </c:pt>
                <c:pt idx="4">
                  <c:v>3533</c:v>
                </c:pt>
                <c:pt idx="5">
                  <c:v>3533</c:v>
                </c:pt>
                <c:pt idx="6">
                  <c:v>3359</c:v>
                </c:pt>
                <c:pt idx="7">
                  <c:v>3359</c:v>
                </c:pt>
                <c:pt idx="8">
                  <c:v>3599</c:v>
                </c:pt>
                <c:pt idx="9">
                  <c:v>3599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B72B-410B-A34E-7E9052856DD8}"/>
            </c:ext>
          </c:extLst>
        </c:ser>
        <c:ser>
          <c:idx val="3"/>
          <c:order val="4"/>
          <c:tx>
            <c:v>Сельскохозяйственные поля-2</c:v>
          </c:tx>
          <c:spPr>
            <a:ln w="25400">
              <a:solidFill>
                <a:srgbClr val="00FF00"/>
              </a:solidFill>
              <a:prstDash val="solid"/>
            </a:ln>
          </c:spPr>
          <c:marker>
            <c:symbol val="x"/>
            <c:size val="5"/>
            <c:spPr>
              <a:noFill/>
              <a:ln w="25400">
                <a:solidFill>
                  <a:srgbClr val="00FF00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Лист3!$E$129:$E$138</c:f>
              <c:numCache>
                <c:formatCode>General</c:formatCode>
                <c:ptCount val="10"/>
                <c:pt idx="0">
                  <c:v>3217</c:v>
                </c:pt>
                <c:pt idx="1">
                  <c:v>3217</c:v>
                </c:pt>
                <c:pt idx="2">
                  <c:v>2936</c:v>
                </c:pt>
                <c:pt idx="3">
                  <c:v>2936</c:v>
                </c:pt>
                <c:pt idx="4">
                  <c:v>1605</c:v>
                </c:pt>
                <c:pt idx="5">
                  <c:v>1605</c:v>
                </c:pt>
                <c:pt idx="6">
                  <c:v>2896</c:v>
                </c:pt>
                <c:pt idx="7">
                  <c:v>2896</c:v>
                </c:pt>
                <c:pt idx="8">
                  <c:v>6075</c:v>
                </c:pt>
                <c:pt idx="9">
                  <c:v>6075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4-B72B-410B-A34E-7E9052856DD8}"/>
            </c:ext>
          </c:extLst>
        </c:ser>
        <c:ser>
          <c:idx val="5"/>
          <c:order val="5"/>
          <c:tx>
            <c:v>Смешанный лес</c:v>
          </c:tx>
          <c:spPr>
            <a:ln w="25400">
              <a:solidFill>
                <a:srgbClr val="0066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6600"/>
              </a:solidFill>
              <a:ln>
                <a:solidFill>
                  <a:srgbClr val="006600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Лист3!$G$129:$G$138</c:f>
              <c:numCache>
                <c:formatCode>General</c:formatCode>
                <c:ptCount val="10"/>
                <c:pt idx="0">
                  <c:v>3295</c:v>
                </c:pt>
                <c:pt idx="1">
                  <c:v>3295</c:v>
                </c:pt>
                <c:pt idx="2">
                  <c:v>2382</c:v>
                </c:pt>
                <c:pt idx="3">
                  <c:v>2382</c:v>
                </c:pt>
                <c:pt idx="4">
                  <c:v>1327</c:v>
                </c:pt>
                <c:pt idx="5">
                  <c:v>1327</c:v>
                </c:pt>
                <c:pt idx="6">
                  <c:v>1972</c:v>
                </c:pt>
                <c:pt idx="7">
                  <c:v>1972</c:v>
                </c:pt>
                <c:pt idx="8">
                  <c:v>4398</c:v>
                </c:pt>
                <c:pt idx="9">
                  <c:v>4398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5-B72B-410B-A34E-7E9052856DD8}"/>
            </c:ext>
          </c:extLst>
        </c:ser>
        <c:ser>
          <c:idx val="6"/>
          <c:order val="6"/>
          <c:tx>
            <c:v>Обнаженный грунт/почва</c:v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Лист3!$H$129:$H$138</c:f>
              <c:numCache>
                <c:formatCode>General</c:formatCode>
                <c:ptCount val="10"/>
                <c:pt idx="0">
                  <c:v>3435</c:v>
                </c:pt>
                <c:pt idx="1">
                  <c:v>3435</c:v>
                </c:pt>
                <c:pt idx="2">
                  <c:v>2726</c:v>
                </c:pt>
                <c:pt idx="3">
                  <c:v>2726</c:v>
                </c:pt>
                <c:pt idx="4">
                  <c:v>1581</c:v>
                </c:pt>
                <c:pt idx="5">
                  <c:v>1581</c:v>
                </c:pt>
                <c:pt idx="6">
                  <c:v>2494</c:v>
                </c:pt>
                <c:pt idx="7">
                  <c:v>2494</c:v>
                </c:pt>
                <c:pt idx="8">
                  <c:v>5013</c:v>
                </c:pt>
                <c:pt idx="9">
                  <c:v>5013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6-B72B-410B-A34E-7E9052856DD8}"/>
            </c:ext>
          </c:extLst>
        </c:ser>
        <c:ser>
          <c:idx val="7"/>
          <c:order val="7"/>
          <c:tx>
            <c:v>Болотная растительность</c:v>
          </c:tx>
          <c:spPr>
            <a:ln w="25400">
              <a:solidFill>
                <a:srgbClr val="FF66CC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FF66CC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Лист3!$I$129:$I$138</c:f>
              <c:numCache>
                <c:formatCode>General</c:formatCode>
                <c:ptCount val="10"/>
                <c:pt idx="0">
                  <c:v>3422</c:v>
                </c:pt>
                <c:pt idx="1">
                  <c:v>3422</c:v>
                </c:pt>
                <c:pt idx="2">
                  <c:v>2671</c:v>
                </c:pt>
                <c:pt idx="3">
                  <c:v>2671</c:v>
                </c:pt>
                <c:pt idx="4">
                  <c:v>2098</c:v>
                </c:pt>
                <c:pt idx="5">
                  <c:v>2098</c:v>
                </c:pt>
                <c:pt idx="6">
                  <c:v>2958</c:v>
                </c:pt>
                <c:pt idx="7">
                  <c:v>2958</c:v>
                </c:pt>
                <c:pt idx="8">
                  <c:v>4318</c:v>
                </c:pt>
                <c:pt idx="9">
                  <c:v>4318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B72B-410B-A34E-7E9052856DD8}"/>
            </c:ext>
          </c:extLst>
        </c:ser>
        <c:ser>
          <c:idx val="8"/>
          <c:order val="8"/>
          <c:tx>
            <c:v>Урбанизированные зоны</c:v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dash"/>
            <c:size val="5"/>
            <c:spPr>
              <a:noFill/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Лист3!$J$129:$J$138</c:f>
              <c:numCache>
                <c:formatCode>General</c:formatCode>
                <c:ptCount val="10"/>
                <c:pt idx="0">
                  <c:v>6542</c:v>
                </c:pt>
                <c:pt idx="1">
                  <c:v>6542</c:v>
                </c:pt>
                <c:pt idx="2">
                  <c:v>5720</c:v>
                </c:pt>
                <c:pt idx="3">
                  <c:v>5720</c:v>
                </c:pt>
                <c:pt idx="4">
                  <c:v>4352</c:v>
                </c:pt>
                <c:pt idx="5">
                  <c:v>4352</c:v>
                </c:pt>
                <c:pt idx="6">
                  <c:v>3899</c:v>
                </c:pt>
                <c:pt idx="7">
                  <c:v>3899</c:v>
                </c:pt>
                <c:pt idx="8">
                  <c:v>4235</c:v>
                </c:pt>
                <c:pt idx="9">
                  <c:v>4235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B72B-410B-A34E-7E9052856DD8}"/>
            </c:ext>
          </c:extLst>
        </c:ser>
        <c:ser>
          <c:idx val="9"/>
          <c:order val="9"/>
          <c:tx>
            <c:v>Водные объекты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Лист3!$B$3:$B$12</c:f>
              <c:numCache>
                <c:formatCode>General</c:formatCode>
                <c:ptCount val="10"/>
                <c:pt idx="0">
                  <c:v>0.44</c:v>
                </c:pt>
                <c:pt idx="1">
                  <c:v>0.51</c:v>
                </c:pt>
                <c:pt idx="2">
                  <c:v>0.52</c:v>
                </c:pt>
                <c:pt idx="3">
                  <c:v>0.59</c:v>
                </c:pt>
                <c:pt idx="4">
                  <c:v>0.63000000000000012</c:v>
                </c:pt>
                <c:pt idx="5">
                  <c:v>0.68500000000000005</c:v>
                </c:pt>
                <c:pt idx="6">
                  <c:v>0.69000000000000006</c:v>
                </c:pt>
                <c:pt idx="7">
                  <c:v>0.73000000000000009</c:v>
                </c:pt>
                <c:pt idx="8">
                  <c:v>0.76000000000000012</c:v>
                </c:pt>
                <c:pt idx="9">
                  <c:v>0.88</c:v>
                </c:pt>
              </c:numCache>
            </c:numRef>
          </c:xVal>
          <c:yVal>
            <c:numRef>
              <c:f>Лист3!$K$129:$K$138</c:f>
              <c:numCache>
                <c:formatCode>General</c:formatCode>
                <c:ptCount val="10"/>
                <c:pt idx="0">
                  <c:v>2800</c:v>
                </c:pt>
                <c:pt idx="1">
                  <c:v>2800</c:v>
                </c:pt>
                <c:pt idx="2">
                  <c:v>1680</c:v>
                </c:pt>
                <c:pt idx="3">
                  <c:v>1680</c:v>
                </c:pt>
                <c:pt idx="4">
                  <c:v>932</c:v>
                </c:pt>
                <c:pt idx="5">
                  <c:v>932</c:v>
                </c:pt>
                <c:pt idx="6">
                  <c:v>598</c:v>
                </c:pt>
                <c:pt idx="7">
                  <c:v>598</c:v>
                </c:pt>
                <c:pt idx="8">
                  <c:v>331</c:v>
                </c:pt>
                <c:pt idx="9">
                  <c:v>331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9-B72B-410B-A34E-7E9052856DD8}"/>
            </c:ext>
          </c:extLst>
        </c:ser>
        <c:dLbls/>
        <c:axId val="165587584"/>
        <c:axId val="165597568"/>
      </c:scatterChart>
      <c:valAx>
        <c:axId val="165587584"/>
        <c:scaling>
          <c:orientation val="minMax"/>
          <c:max val="0.9"/>
          <c:min val="0.4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5597568"/>
        <c:crosses val="autoZero"/>
        <c:crossBetween val="midCat"/>
      </c:valAx>
      <c:valAx>
        <c:axId val="165597568"/>
        <c:scaling>
          <c:orientation val="minMax"/>
          <c:max val="1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5587584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570476859820636"/>
          <c:y val="7.1186599057316807E-2"/>
          <c:w val="0.21217539149134956"/>
          <c:h val="0.797454379960224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9BA6223-2F2A-4C8C-94D3-DD5EDFB608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70D277-34F9-4676-9812-C02D81B63460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666750" y="171450"/>
            <a:ext cx="8229600" cy="666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b="1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5" name="AutoShape 9"/>
          <p:cNvSpPr>
            <a:spLocks noChangeArrowheads="1"/>
          </p:cNvSpPr>
          <p:nvPr userDrawn="1"/>
        </p:nvSpPr>
        <p:spPr bwMode="auto">
          <a:xfrm>
            <a:off x="661988" y="1387475"/>
            <a:ext cx="7832725" cy="458152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200" b="1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54CE-ADE4-4DC1-BBDD-17C79B5D73A6}" type="datetime1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F1809-9BBB-4BD2-9BE4-A57EB3964E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3CF7A744-D9D0-4526-A378-DDA7A1A2D0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7062A145-E9F7-4ADE-B4D7-02A92126C4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6BD56525-5557-46EC-AE2D-64812F691C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FAAFC353-C114-4A03-A04A-94ECF11C72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C759E6BD-4123-49F1-AC75-285AA3E28F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0B5D43A3-7681-4ECA-961C-44AE5AB3BA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B35550D3-42A3-4CA2-A16B-05BB0D4E7B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28816E4C-2D48-4913-9A4F-33F7292E9F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3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3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CCF8E35F-5940-445A-A4AF-143A8DFBAA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2375"/>
            <a:ext cx="22685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808038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1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780338" y="6446838"/>
            <a:ext cx="117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2813" eaLnBrk="1" hangingPunct="1"/>
            <a:fld id="{80597236-461A-40A0-AB51-1C5C2815325D}" type="slidenum">
              <a:rPr lang="ru-RU" altLang="ru-RU" sz="1800">
                <a:solidFill>
                  <a:srgbClr val="006CB6"/>
                </a:solidFill>
                <a:latin typeface="Calibri" pitchFamily="34" charset="0"/>
              </a:rPr>
              <a:pPr algn="r" defTabSz="912813" eaLnBrk="1" hangingPunct="1"/>
              <a:t>‹#›</a:t>
            </a:fld>
            <a:r>
              <a:rPr lang="en-US" altLang="ru-RU" sz="1800">
                <a:solidFill>
                  <a:srgbClr val="006CB6"/>
                </a:solidFill>
                <a:latin typeface="Calibri" pitchFamily="34" charset="0"/>
              </a:rPr>
              <a:t>/25</a:t>
            </a:r>
            <a:endParaRPr lang="ru-RU" altLang="ru-RU" sz="1800">
              <a:solidFill>
                <a:srgbClr val="006CB6"/>
              </a:solidFill>
              <a:latin typeface="Calibri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4" y="119858"/>
            <a:ext cx="8641556" cy="680244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251224" y="1104900"/>
            <a:ext cx="8641556" cy="4916488"/>
          </a:xfrm>
        </p:spPr>
        <p:txBody>
          <a:bodyPr/>
          <a:lstStyle>
            <a:lvl1pPr marL="0" indent="0">
              <a:buNone/>
              <a:defRPr>
                <a:solidFill>
                  <a:srgbClr val="004F9F"/>
                </a:solidFill>
              </a:defRPr>
            </a:lvl1pPr>
            <a:lvl2pPr marL="457189" indent="0">
              <a:buNone/>
              <a:defRPr>
                <a:solidFill>
                  <a:srgbClr val="004F9F"/>
                </a:solidFill>
              </a:defRPr>
            </a:lvl2pPr>
            <a:lvl3pPr marL="914377" indent="0">
              <a:buNone/>
              <a:defRPr>
                <a:solidFill>
                  <a:srgbClr val="004F9F"/>
                </a:solidFill>
              </a:defRPr>
            </a:lvl3pPr>
            <a:lvl4pPr marL="1371566" indent="0">
              <a:buNone/>
              <a:defRPr>
                <a:solidFill>
                  <a:srgbClr val="004F9F"/>
                </a:solidFill>
              </a:defRPr>
            </a:lvl4pPr>
            <a:lvl5pPr marL="1828754" indent="0">
              <a:buNone/>
              <a:defRPr>
                <a:solidFill>
                  <a:srgbClr val="004F9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003399"/>
              </a:buClr>
              <a:buFont typeface="Wingdings" pitchFamily="2" charset="2"/>
              <a:buChar char="q"/>
              <a:defRPr sz="1800">
                <a:latin typeface="+mj-lt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BF3E-73BD-456E-B974-AFCA8C7AF5A5}" type="datetime1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4227E-BDBA-4A56-A66B-99DA275AACD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013450"/>
            <a:ext cx="32146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120650"/>
            <a:ext cx="9144000" cy="687388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1"/>
          </a:p>
        </p:txBody>
      </p:sp>
      <p:graphicFrame>
        <p:nvGraphicFramePr>
          <p:cNvPr id="5" name="Диаграмма 8"/>
          <p:cNvGraphicFramePr>
            <a:graphicFrameLocks/>
          </p:cNvGraphicFramePr>
          <p:nvPr/>
        </p:nvGraphicFramePr>
        <p:xfrm>
          <a:off x="200025" y="958850"/>
          <a:ext cx="8743950" cy="5097463"/>
        </p:xfrm>
        <a:graphic>
          <a:graphicData uri="http://schemas.openxmlformats.org/presentationml/2006/ole">
            <p:oleObj spid="_x0000_s76802" r:id="rId4" imgW="8742422" imgH="5096698" progId="Excel.Chart.8">
              <p:embed/>
            </p:oleObj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4" y="119858"/>
            <a:ext cx="8641556" cy="680244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BDB5-1602-4CC9-A80A-2AEE9086EC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5334-9C90-4B84-B74E-2B823CDCC5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3F4B1-EB62-4527-AFF5-DEBEB574CF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FCBA0-317C-4E39-BA3E-E17129ED008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B768F-77F7-4BF4-8430-2EA2F6D603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929B-B12A-4EC1-9581-2DBB0055BD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4A8A6-0D12-461B-8042-DCBD8ED0B9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B886F-1B77-4F1C-AAC2-F99C8B4ED1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139C-4020-4345-8764-33CFB3A69D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E949-FBD2-4077-BDD1-CFE3AE7DF072}" type="datetime1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291-3248-473E-94BB-B6FBE9D0FB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20FB-ED92-4FF7-90F2-E573DE8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9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825F8-5093-421E-A3C1-41E25F0EAB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CCCD-D3FE-4427-ABC8-B444785D8DF1}" type="datetime1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222BC-0BD8-4790-93B5-7059CFAEB6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173037"/>
            <a:ext cx="8230468" cy="64647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27540" y="1624013"/>
            <a:ext cx="4751148" cy="3103562"/>
          </a:xfrm>
          <a:ln w="127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CC-4660-44B3-83E2-65BC316F9AEC}" type="datetime1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EE6DD-E657-48FB-9396-2123ACC04B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02375"/>
            <a:ext cx="22685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808038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780338" y="6446838"/>
            <a:ext cx="117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2813" eaLnBrk="1" hangingPunct="1"/>
            <a:fld id="{A841823E-9BD8-43BC-B69D-E460AAA8EF2C}" type="slidenum">
              <a:rPr lang="ru-RU" altLang="ru-RU" sz="1800">
                <a:solidFill>
                  <a:srgbClr val="006CB6"/>
                </a:solidFill>
                <a:latin typeface="Calibri" pitchFamily="34" charset="0"/>
              </a:rPr>
              <a:pPr algn="r" defTabSz="912813" eaLnBrk="1" hangingPunct="1"/>
              <a:t>‹#›</a:t>
            </a:fld>
            <a:endParaRPr lang="ru-RU" altLang="ru-RU" sz="1800">
              <a:solidFill>
                <a:srgbClr val="006CB6"/>
              </a:solidFill>
              <a:latin typeface="Calibri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4" y="119858"/>
            <a:ext cx="8641556" cy="680244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251224" y="1104900"/>
            <a:ext cx="8641556" cy="4916488"/>
          </a:xfrm>
        </p:spPr>
        <p:txBody>
          <a:bodyPr/>
          <a:lstStyle>
            <a:lvl1pPr marL="0" indent="0">
              <a:buNone/>
              <a:defRPr>
                <a:solidFill>
                  <a:srgbClr val="004F9F"/>
                </a:solidFill>
              </a:defRPr>
            </a:lvl1pPr>
            <a:lvl2pPr marL="457189" indent="0">
              <a:buNone/>
              <a:defRPr>
                <a:solidFill>
                  <a:srgbClr val="004F9F"/>
                </a:solidFill>
              </a:defRPr>
            </a:lvl2pPr>
            <a:lvl3pPr marL="914377" indent="0">
              <a:buNone/>
              <a:defRPr>
                <a:solidFill>
                  <a:srgbClr val="004F9F"/>
                </a:solidFill>
              </a:defRPr>
            </a:lvl3pPr>
            <a:lvl4pPr marL="1371566" indent="0">
              <a:buNone/>
              <a:defRPr>
                <a:solidFill>
                  <a:srgbClr val="004F9F"/>
                </a:solidFill>
              </a:defRPr>
            </a:lvl4pPr>
            <a:lvl5pPr marL="1828754" indent="0">
              <a:buNone/>
              <a:defRPr>
                <a:solidFill>
                  <a:srgbClr val="004F9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013450"/>
            <a:ext cx="32146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0" y="120650"/>
            <a:ext cx="9144000" cy="687388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graphicFrame>
        <p:nvGraphicFramePr>
          <p:cNvPr id="5" name="Диаграмма 8"/>
          <p:cNvGraphicFramePr>
            <a:graphicFrameLocks/>
          </p:cNvGraphicFramePr>
          <p:nvPr/>
        </p:nvGraphicFramePr>
        <p:xfrm>
          <a:off x="200025" y="958850"/>
          <a:ext cx="8743950" cy="5097463"/>
        </p:xfrm>
        <a:graphic>
          <a:graphicData uri="http://schemas.openxmlformats.org/presentationml/2006/ole">
            <p:oleObj spid="_x0000_s75778" r:id="rId4" imgW="8742422" imgH="5096698" progId="Excel.Chart.8">
              <p:embed/>
            </p:oleObj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4" y="119858"/>
            <a:ext cx="8641556" cy="680244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42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728F74EB-ADF8-4B6C-B607-F4E91E894E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Times New Roman" pitchFamily="18" charset="0"/>
              </a:defRPr>
            </a:lvl1pPr>
          </a:lstStyle>
          <a:p>
            <a:fld id="{4E8B1844-E5A1-447F-87B6-2AD71A4369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E70E74-2823-4AD9-99AB-713100B18863}" type="datetime1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561242DC-BB9D-49FE-B52A-12758DCE1A7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0" y="171450"/>
            <a:ext cx="9144000" cy="6667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31" name="Picture 11" descr="RTC-2007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173038"/>
            <a:ext cx="33178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AutoShape 13"/>
          <p:cNvSpPr>
            <a:spLocks noChangeArrowheads="1"/>
          </p:cNvSpPr>
          <p:nvPr userDrawn="1"/>
        </p:nvSpPr>
        <p:spPr bwMode="auto">
          <a:xfrm>
            <a:off x="320675" y="1133475"/>
            <a:ext cx="8486775" cy="5468938"/>
          </a:xfrm>
          <a:prstGeom prst="roundRect">
            <a:avLst>
              <a:gd name="adj" fmla="val 662"/>
            </a:avLst>
          </a:prstGeom>
          <a:gradFill rotWithShape="0">
            <a:gsLst>
              <a:gs pos="0">
                <a:srgbClr val="B2B2B2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17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200" b="1" smtClean="0">
              <a:solidFill>
                <a:srgbClr val="5F5F5F"/>
              </a:solidFill>
            </a:endParaRPr>
          </a:p>
        </p:txBody>
      </p:sp>
      <p:sp>
        <p:nvSpPr>
          <p:cNvPr id="1033" name="Заголовок 1"/>
          <p:cNvSpPr>
            <a:spLocks noGrp="1"/>
          </p:cNvSpPr>
          <p:nvPr>
            <p:ph type="title"/>
          </p:nvPr>
        </p:nvSpPr>
        <p:spPr bwMode="auto">
          <a:xfrm>
            <a:off x="666750" y="171450"/>
            <a:ext cx="8229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9CE593-1E05-4292-8BE3-91ECDA20C0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  <p:sldLayoutId id="2147484902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29204B-6A8A-4BFD-8CF5-B9F3709EB88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874" r:id="rId3"/>
    <p:sldLayoutId id="2147484875" r:id="rId4"/>
    <p:sldLayoutId id="2147484876" r:id="rId5"/>
    <p:sldLayoutId id="2147484877" r:id="rId6"/>
    <p:sldLayoutId id="2147484878" r:id="rId7"/>
    <p:sldLayoutId id="2147484879" r:id="rId8"/>
    <p:sldLayoutId id="2147484880" r:id="rId9"/>
    <p:sldLayoutId id="2147484881" r:id="rId10"/>
    <p:sldLayoutId id="2147484882" r:id="rId11"/>
    <p:sldLayoutId id="2147484883" r:id="rId12"/>
    <p:sldLayoutId id="214748488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rshchevik.com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ltGray">
          <a:xfrm>
            <a:off x="0" y="6029325"/>
            <a:ext cx="9140825" cy="838200"/>
          </a:xfrm>
          <a:prstGeom prst="rect">
            <a:avLst/>
          </a:prstGeom>
          <a:gradFill flip="none" rotWithShape="1">
            <a:gsLst>
              <a:gs pos="0">
                <a:srgbClr val="003399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none" lIns="92729" tIns="46364" rIns="92729" bIns="46364" anchor="ctr"/>
          <a:lstStyle>
            <a:lvl1pPr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000" b="1" dirty="0" smtClean="0">
                <a:solidFill>
                  <a:schemeClr val="bg1"/>
                </a:solidFill>
              </a:rPr>
              <a:t>Россия, 190000,  г. Санкт-Петербург, ул. Большая Морская, д.67, ГУАП, ЦКУ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«КОСМОИНФОРМ-ЦЕНТР» </a:t>
            </a:r>
            <a:endParaRPr lang="ru-RU" altLang="ru-RU" sz="1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000" b="1" dirty="0" smtClean="0">
                <a:solidFill>
                  <a:schemeClr val="bg1"/>
                </a:solidFill>
              </a:rPr>
              <a:t>телефон: (812) 570-64-32; </a:t>
            </a:r>
            <a:r>
              <a:rPr lang="en-US" altLang="ru-RU" sz="1000" b="1" dirty="0" smtClean="0">
                <a:solidFill>
                  <a:schemeClr val="bg1"/>
                </a:solidFill>
              </a:rPr>
              <a:t>http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: </a:t>
            </a:r>
            <a:r>
              <a:rPr lang="en-US" altLang="ru-RU" sz="1000" b="1" dirty="0" smtClean="0">
                <a:solidFill>
                  <a:schemeClr val="bg1"/>
                </a:solidFill>
              </a:rPr>
              <a:t>//guap.ru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; </a:t>
            </a:r>
            <a:r>
              <a:rPr lang="en-US" altLang="ru-RU" sz="1000" b="1" dirty="0" smtClean="0">
                <a:solidFill>
                  <a:schemeClr val="bg1"/>
                </a:solidFill>
              </a:rPr>
              <a:t>e-mail: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1000" b="1" dirty="0" err="1" smtClean="0">
                <a:solidFill>
                  <a:schemeClr val="bg1"/>
                </a:solidFill>
              </a:rPr>
              <a:t>efchichkova@yandex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.</a:t>
            </a:r>
            <a:r>
              <a:rPr lang="ru-RU" altLang="ru-RU" sz="1000" b="1" dirty="0" err="1" smtClean="0">
                <a:solidFill>
                  <a:schemeClr val="bg1"/>
                </a:solidFill>
              </a:rPr>
              <a:t>ru</a:t>
            </a:r>
            <a:r>
              <a:rPr lang="ru-RU" sz="1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000" dirty="0"/>
          </a:p>
          <a:p>
            <a:pPr algn="ctr" eaLnBrk="1" hangingPunct="1">
              <a:lnSpc>
                <a:spcPct val="120000"/>
              </a:lnSpc>
              <a:defRPr/>
            </a:pPr>
            <a:endParaRPr lang="ru-RU" alt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475142" name="Line 6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sz="18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75143" name="Line 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sz="18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106363" y="0"/>
            <a:ext cx="8947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ctr" eaLnBrk="1" hangingPunct="1">
              <a:spcBef>
                <a:spcPct val="35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ФЕДЕРАЛЬНОЕ ГОСУДАРСТВЕННОЕ АВТОНОМНОЕ ОБРАЗОВАТЕЛЬНОЕ УЧРЕЖДЕНИЕ ВЫСШЕГО ОБРАЗОВАНИЯ </a:t>
            </a:r>
          </a:p>
          <a:p>
            <a:pPr algn="ctr" eaLnBrk="1" hangingPunct="1">
              <a:spcBef>
                <a:spcPct val="35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«САНКТ-ПЕТЕРБУРГСКИЙ ГОСУДАРСТВЕННЫЙ УНИВЕРСИТЕТ АЭРОКОСМИЧЕСКОГО ПРИБОРОСТРОЕНИЯ» ( ГУАП )</a:t>
            </a:r>
          </a:p>
          <a:p>
            <a:pPr algn="ctr" eaLnBrk="1" hangingPunct="1">
              <a:spcBef>
                <a:spcPct val="35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ЦЕНТР КОСМИЧЕСКИХ УСЛУГ «КОСМОИНФОРМ-ЦЕНТР» (ЦКУ)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2250" y="2668588"/>
            <a:ext cx="8694738" cy="83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Способы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определения зон произрастания борщевика Сосновского по аэрокосмическим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данным</a:t>
            </a:r>
            <a:endParaRPr lang="ru-RU" altLang="ru-RU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7" name="Picture 11" descr="http://res.guap.ru/files/logos/gu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819150"/>
            <a:ext cx="979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14750" y="4856163"/>
            <a:ext cx="50228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Чичкова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Елена Федоровна - заместитель директора ЦКУ «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КосмоИнформ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-Центр»</a:t>
            </a:r>
            <a:endParaRPr lang="ru-RU" altLang="ru-RU" sz="20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/>
              <a:t>Распространение БС по территории </a:t>
            </a:r>
            <a:r>
              <a:rPr lang="ru-RU" altLang="ru-RU" dirty="0" err="1" smtClean="0"/>
              <a:t>Волосовского</a:t>
            </a:r>
            <a:r>
              <a:rPr lang="ru-RU" altLang="ru-RU" dirty="0" smtClean="0"/>
              <a:t> р-на Ленинградской области в 2013г , в 2017г</a:t>
            </a:r>
            <a:r>
              <a:rPr lang="ru-RU" altLang="ru-RU" dirty="0"/>
              <a:t> </a:t>
            </a:r>
            <a:r>
              <a:rPr lang="ru-RU" altLang="ru-RU" dirty="0" smtClean="0"/>
              <a:t>и в 2018г. Оценка площадей.</a:t>
            </a:r>
          </a:p>
        </p:txBody>
      </p:sp>
      <p:pic>
        <p:nvPicPr>
          <p:cNvPr id="35843" name="Picture 2" descr="C:\Users\Chickova\Desktop\Карты борщевика 2017\Рис. БС ареалы\Рис.1.jpg"/>
          <p:cNvPicPr>
            <a:picLocks noChangeAspect="1" noChangeArrowheads="1"/>
          </p:cNvPicPr>
          <p:nvPr/>
        </p:nvPicPr>
        <p:blipFill>
          <a:blip r:embed="rId2" cstate="print"/>
          <a:srcRect l="3281" t="2068" r="2365"/>
          <a:stretch>
            <a:fillRect/>
          </a:stretch>
        </p:blipFill>
        <p:spPr bwMode="auto">
          <a:xfrm>
            <a:off x="0" y="1520825"/>
            <a:ext cx="3052763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Chickova\Desktop\Карты борщевика 2017\Рис. БС ареалы\Рис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1497013"/>
            <a:ext cx="3138488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Прямоугольник 3"/>
          <p:cNvSpPr>
            <a:spLocks noChangeArrowheads="1"/>
          </p:cNvSpPr>
          <p:nvPr/>
        </p:nvSpPr>
        <p:spPr bwMode="auto">
          <a:xfrm>
            <a:off x="3322638" y="5764213"/>
            <a:ext cx="3810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КА Sentinel, 30-08-2017. </a:t>
            </a:r>
          </a:p>
          <a:p>
            <a:pPr eaLnBrk="1" hangingPunct="1"/>
            <a:r>
              <a:rPr lang="ru-RU" altLang="ru-RU" sz="1600"/>
              <a:t>Площадь  БС - 55,03 </a:t>
            </a:r>
            <a:r>
              <a:rPr lang="ru-RU" altLang="ru-RU" sz="1400"/>
              <a:t>км</a:t>
            </a:r>
            <a:r>
              <a:rPr lang="ru-RU" altLang="ru-RU" sz="1600" baseline="30000"/>
              <a:t>2</a:t>
            </a:r>
          </a:p>
        </p:txBody>
      </p:sp>
      <p:sp>
        <p:nvSpPr>
          <p:cNvPr id="35846" name="Прямоугольник 5"/>
          <p:cNvSpPr>
            <a:spLocks noChangeArrowheads="1"/>
          </p:cNvSpPr>
          <p:nvPr/>
        </p:nvSpPr>
        <p:spPr bwMode="auto">
          <a:xfrm>
            <a:off x="319088" y="5734050"/>
            <a:ext cx="37814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КА RapidEye, 07-09-2013. </a:t>
            </a:r>
          </a:p>
          <a:p>
            <a:pPr eaLnBrk="1" hangingPunct="1"/>
            <a:r>
              <a:rPr lang="ru-RU" altLang="ru-RU" sz="1600"/>
              <a:t>Площадь БС - 69,21 км</a:t>
            </a:r>
            <a:r>
              <a:rPr lang="ru-RU" altLang="ru-RU" sz="1800" baseline="30000"/>
              <a:t>2</a:t>
            </a:r>
            <a:endParaRPr lang="ru-RU" altLang="ru-RU"/>
          </a:p>
        </p:txBody>
      </p:sp>
      <p:sp>
        <p:nvSpPr>
          <p:cNvPr id="35847" name="Прямоугольник 6"/>
          <p:cNvSpPr>
            <a:spLocks noChangeArrowheads="1"/>
          </p:cNvSpPr>
          <p:nvPr/>
        </p:nvSpPr>
        <p:spPr bwMode="auto">
          <a:xfrm>
            <a:off x="249238" y="782638"/>
            <a:ext cx="86661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/>
              <a:t>В результате активной борьбы с БС химическими средствами отмечено сокращение площади БС на </a:t>
            </a:r>
            <a:r>
              <a:rPr lang="ru-RU" altLang="ru-RU" sz="1400" b="1"/>
              <a:t>20 </a:t>
            </a:r>
            <a:r>
              <a:rPr lang="ru-RU" altLang="ru-RU" sz="1400"/>
              <a:t>%</a:t>
            </a:r>
          </a:p>
          <a:p>
            <a:pPr eaLnBrk="1" hangingPunct="1"/>
            <a:r>
              <a:rPr lang="ru-RU" altLang="ru-RU" sz="1400"/>
              <a:t> с 2013 по 2017 гг. Лишь 10,22 кв.км (т.е. 19% от площади БС 2017 года) совпадают по произрастанию БС </a:t>
            </a:r>
          </a:p>
          <a:p>
            <a:pPr eaLnBrk="1" hangingPunct="1"/>
            <a:r>
              <a:rPr lang="ru-RU" altLang="ru-RU" sz="1400"/>
              <a:t>в 2013 и в 2017 г., что свидетельствует о широком захвате новых территорий БС к 2017 г.</a:t>
            </a:r>
          </a:p>
        </p:txBody>
      </p:sp>
      <p:pic>
        <p:nvPicPr>
          <p:cNvPr id="35848" name="Picture 8" descr="C:\Users\Chickova\Desktop\18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675" y="1544638"/>
            <a:ext cx="310832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Прямоугольник 1"/>
          <p:cNvSpPr>
            <a:spLocks noChangeArrowheads="1"/>
          </p:cNvSpPr>
          <p:nvPr/>
        </p:nvSpPr>
        <p:spPr bwMode="auto">
          <a:xfrm>
            <a:off x="6299200" y="5734050"/>
            <a:ext cx="284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КА Sentinel, 18-07-2018. </a:t>
            </a:r>
          </a:p>
          <a:p>
            <a:pPr eaLnBrk="1" hangingPunct="1"/>
            <a:r>
              <a:rPr lang="ru-RU" altLang="ru-RU" sz="1600"/>
              <a:t>Площадь  БС - 9,8 км</a:t>
            </a:r>
            <a:r>
              <a:rPr lang="ru-RU" altLang="ru-RU" sz="1800" baseline="30000"/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Межсезонная изменчивость </a:t>
            </a:r>
            <a:r>
              <a:rPr lang="ru-RU" altLang="ru-RU" dirty="0" smtClean="0"/>
              <a:t>БС </a:t>
            </a:r>
            <a:r>
              <a:rPr lang="ru-RU" altLang="ru-RU" dirty="0"/>
              <a:t>по территории </a:t>
            </a:r>
            <a:r>
              <a:rPr lang="ru-RU" altLang="ru-RU" dirty="0" err="1"/>
              <a:t>Волосовского</a:t>
            </a:r>
            <a:r>
              <a:rPr lang="ru-RU" altLang="ru-RU" dirty="0"/>
              <a:t> р-на Ленинградской области в </a:t>
            </a:r>
            <a:r>
              <a:rPr lang="ru-RU" altLang="ru-RU" dirty="0" smtClean="0"/>
              <a:t>2018г</a:t>
            </a:r>
            <a:r>
              <a:rPr lang="ru-RU" altLang="ru-RU" dirty="0"/>
              <a:t>.</a:t>
            </a:r>
            <a:endParaRPr lang="ru-RU" dirty="0"/>
          </a:p>
        </p:txBody>
      </p:sp>
      <p:sp>
        <p:nvSpPr>
          <p:cNvPr id="36867" name="Текст 2"/>
          <p:cNvSpPr>
            <a:spLocks noGrp="1"/>
          </p:cNvSpPr>
          <p:nvPr>
            <p:ph type="body" sz="quarter" idx="10"/>
          </p:nvPr>
        </p:nvSpPr>
        <p:spPr>
          <a:xfrm>
            <a:off x="642938" y="5722938"/>
            <a:ext cx="2401887" cy="635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</a:rPr>
              <a:t>КА Sentinel, 18-07-2018.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</a:rPr>
              <a:t>Площадь  БС - 9,8 км</a:t>
            </a:r>
            <a:r>
              <a:rPr lang="ru-RU" altLang="ru-RU" sz="1800" baseline="3000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5192713" y="5722938"/>
            <a:ext cx="3140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ru-RU" altLang="ru-RU" sz="1600"/>
              <a:t>КА Sentinel, 31-07-2018. </a:t>
            </a:r>
          </a:p>
          <a:p>
            <a:pPr defTabSz="912813" eaLnBrk="1" hangingPunct="1"/>
            <a:r>
              <a:rPr lang="ru-RU" altLang="ru-RU" sz="1600"/>
              <a:t>Площадь  БС - 11,3 км</a:t>
            </a:r>
            <a:r>
              <a:rPr lang="ru-RU" altLang="ru-RU" sz="1800" baseline="30000"/>
              <a:t>2</a:t>
            </a:r>
          </a:p>
        </p:txBody>
      </p:sp>
      <p:pic>
        <p:nvPicPr>
          <p:cNvPr id="36869" name="Picture 2" descr="C:\Users\Chickova\Desktop\31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796925"/>
            <a:ext cx="383063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C:\Users\Chickova\Desktop\18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796925"/>
            <a:ext cx="383063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/>
              <a:t>Результаты обнаружения борщевика Сосновского, Ленинградская область, 2013 г.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030288" y="5605463"/>
            <a:ext cx="4970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/>
              <a:t>Исходные спутниковые снимки – КА </a:t>
            </a:r>
            <a:r>
              <a:rPr lang="en-US" altLang="ru-RU" sz="1600"/>
              <a:t>RapidEye</a:t>
            </a:r>
            <a:r>
              <a:rPr lang="ru-RU" altLang="ru-RU" sz="1600"/>
              <a:t>,</a:t>
            </a:r>
            <a:r>
              <a:rPr lang="en-US" altLang="ru-RU" sz="1600"/>
              <a:t> 201</a:t>
            </a:r>
            <a:r>
              <a:rPr lang="ru-RU" altLang="ru-RU" sz="1600"/>
              <a:t>3 г.</a:t>
            </a:r>
          </a:p>
          <a:p>
            <a:pPr eaLnBrk="1" hangingPunct="1"/>
            <a:r>
              <a:rPr lang="ru-RU" altLang="ru-RU" sz="1600"/>
              <a:t>Площадь, покрытая облачностью – не более 10%</a:t>
            </a:r>
          </a:p>
        </p:txBody>
      </p:sp>
      <p:pic>
        <p:nvPicPr>
          <p:cNvPr id="37892" name="Picture 12" descr="D:\BS_map_2017\conf\pict\lo_bez_po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117600"/>
            <a:ext cx="64230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88125" y="1309688"/>
          <a:ext cx="2497138" cy="251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3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056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91449" marR="91449" marT="45668" marB="4566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Площадь БС</a:t>
                      </a:r>
                      <a:endParaRPr lang="ru-RU" sz="1400" dirty="0"/>
                    </a:p>
                  </a:txBody>
                  <a:tcPr marL="91449" marR="91449" marT="45668" marB="4566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ЛО</a:t>
                      </a:r>
                      <a:endParaRPr lang="ru-RU" sz="1400" b="1" dirty="0"/>
                    </a:p>
                  </a:txBody>
                  <a:tcPr marL="91449" marR="91449" marT="45668" marB="45668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624,50 </a:t>
                      </a:r>
                      <a:r>
                        <a:rPr lang="ru-RU" sz="1400" dirty="0" smtClean="0"/>
                        <a:t>кв. </a:t>
                      </a:r>
                      <a:r>
                        <a:rPr lang="ru-RU" sz="1400" b="0" dirty="0" smtClean="0"/>
                        <a:t>км /</a:t>
                      </a:r>
                      <a:r>
                        <a:rPr lang="ru-RU" sz="1400" b="1" dirty="0" smtClean="0"/>
                        <a:t> 0,8%  </a:t>
                      </a:r>
                      <a:endParaRPr lang="ru-RU" sz="1400" b="1" dirty="0"/>
                    </a:p>
                  </a:txBody>
                  <a:tcPr marL="91449" marR="91449" marT="45668" marB="4566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41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Районы:</a:t>
                      </a:r>
                      <a:endParaRPr lang="ru-RU" sz="1400" b="1" dirty="0"/>
                    </a:p>
                  </a:txBody>
                  <a:tcPr marL="91449" marR="91449" marT="45668" marB="45668"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91449" marR="91449" marT="45668" marB="4566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41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Тосненский</a:t>
                      </a:r>
                      <a:endParaRPr lang="ru-RU" sz="1400" dirty="0"/>
                    </a:p>
                  </a:txBody>
                  <a:tcPr marL="91449" marR="91449" marT="45668" marB="4566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12,56  кв. км </a:t>
                      </a:r>
                      <a:endParaRPr lang="ru-RU" sz="1400" dirty="0"/>
                    </a:p>
                  </a:txBody>
                  <a:tcPr marL="91449" marR="91449" marT="45668" marB="4566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41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Волосовский</a:t>
                      </a:r>
                      <a:endParaRPr lang="ru-RU" sz="1400" dirty="0"/>
                    </a:p>
                  </a:txBody>
                  <a:tcPr marL="91449" marR="91449" marT="45668" marB="4566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69.21 кв. км </a:t>
                      </a:r>
                      <a:endParaRPr lang="ru-RU" sz="1400" dirty="0"/>
                    </a:p>
                  </a:txBody>
                  <a:tcPr marL="91449" marR="91449" marT="45668" marB="4566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416">
                <a:tc>
                  <a:txBody>
                    <a:bodyPr/>
                    <a:lstStyle/>
                    <a:p>
                      <a:r>
                        <a:rPr lang="ru-RU" sz="1400" smtClean="0"/>
                        <a:t>Лужский</a:t>
                      </a:r>
                      <a:endParaRPr lang="ru-RU" sz="1400" dirty="0"/>
                    </a:p>
                  </a:txBody>
                  <a:tcPr marL="91449" marR="91449" marT="45668" marB="4566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70,02 кв. км </a:t>
                      </a:r>
                      <a:endParaRPr lang="ru-RU" sz="1400" dirty="0"/>
                    </a:p>
                  </a:txBody>
                  <a:tcPr marL="91449" marR="91449" marT="45668" marB="4566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Распространение </a:t>
            </a:r>
            <a:r>
              <a:rPr lang="ru-RU" altLang="ru-RU" dirty="0" smtClean="0"/>
              <a:t>БС, </a:t>
            </a:r>
            <a:r>
              <a:rPr lang="ru-RU" dirty="0" smtClean="0"/>
              <a:t>Усть-Вымский </a:t>
            </a:r>
            <a:r>
              <a:rPr lang="ru-RU" dirty="0"/>
              <a:t>район (62,21 </a:t>
            </a:r>
            <a:r>
              <a:rPr lang="ru-RU" dirty="0" err="1"/>
              <a:t>с.ш</a:t>
            </a:r>
            <a:r>
              <a:rPr lang="ru-RU" dirty="0"/>
              <a:t>, 50 06 </a:t>
            </a:r>
            <a:r>
              <a:rPr lang="ru-RU" dirty="0" err="1"/>
              <a:t>в.д</a:t>
            </a:r>
            <a:r>
              <a:rPr lang="ru-RU" dirty="0" smtClean="0"/>
              <a:t>), </a:t>
            </a:r>
            <a:r>
              <a:rPr lang="ru-RU" dirty="0"/>
              <a:t>Республика </a:t>
            </a:r>
            <a:r>
              <a:rPr lang="ru-RU" dirty="0" smtClean="0"/>
              <a:t>Коми, </a:t>
            </a:r>
            <a:r>
              <a:rPr lang="ru-RU" dirty="0"/>
              <a:t>2017г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sz="quarter" idx="10"/>
          </p:nvPr>
        </p:nvSpPr>
        <p:spPr>
          <a:xfrm>
            <a:off x="927100" y="6045200"/>
            <a:ext cx="7966075" cy="477838"/>
          </a:xfrm>
        </p:spPr>
        <p:txBody>
          <a:bodyPr/>
          <a:lstStyle/>
          <a:p>
            <a:r>
              <a:rPr lang="ru-RU" altLang="ru-RU" sz="1600" smtClean="0"/>
              <a:t> </a:t>
            </a:r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</a:rPr>
              <a:t>Села Айкино (1), Усть-Вымь (2), Палевицы (3),  долины рек Вымь и Вычегда. </a:t>
            </a:r>
          </a:p>
        </p:txBody>
      </p:sp>
      <p:pic>
        <p:nvPicPr>
          <p:cNvPr id="38916" name="Picture 2" descr="\\CATALOG\Data\Chichkova\BS_Komi\62 21, 50 06 - Микунь(окрестности) - 2017.jpg"/>
          <p:cNvPicPr>
            <a:picLocks noChangeAspect="1" noChangeArrowheads="1"/>
          </p:cNvPicPr>
          <p:nvPr/>
        </p:nvPicPr>
        <p:blipFill>
          <a:blip r:embed="rId2" cstate="print"/>
          <a:srcRect l="12206" t="32928" r="3542" b="13055"/>
          <a:stretch>
            <a:fillRect/>
          </a:stretch>
        </p:blipFill>
        <p:spPr bwMode="auto">
          <a:xfrm>
            <a:off x="779463" y="800100"/>
            <a:ext cx="758507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3"/>
          <p:cNvSpPr>
            <a:spLocks noChangeArrowheads="1"/>
          </p:cNvSpPr>
          <p:nvPr/>
        </p:nvSpPr>
        <p:spPr bwMode="auto">
          <a:xfrm>
            <a:off x="5464175" y="1003300"/>
            <a:ext cx="352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2560638" y="1401763"/>
            <a:ext cx="285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8919" name="Прямоугольник 7"/>
          <p:cNvSpPr>
            <a:spLocks noChangeArrowheads="1"/>
          </p:cNvSpPr>
          <p:nvPr/>
        </p:nvSpPr>
        <p:spPr bwMode="auto">
          <a:xfrm>
            <a:off x="5354638" y="5254625"/>
            <a:ext cx="285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altLang="ru-RU" dirty="0"/>
              <a:t>Распространение </a:t>
            </a:r>
            <a:r>
              <a:rPr lang="ru-RU" altLang="ru-RU" dirty="0" smtClean="0"/>
              <a:t>БС д.</a:t>
            </a:r>
            <a:r>
              <a:rPr lang="ru-RU" dirty="0"/>
              <a:t> </a:t>
            </a:r>
            <a:r>
              <a:rPr lang="ru-RU" dirty="0" smtClean="0"/>
              <a:t>Новосаратовка (1) </a:t>
            </a:r>
            <a:r>
              <a:rPr lang="ru-RU" altLang="ru-RU" dirty="0" smtClean="0"/>
              <a:t> и </a:t>
            </a:r>
            <a:r>
              <a:rPr lang="ru-RU" dirty="0" smtClean="0"/>
              <a:t>д</a:t>
            </a:r>
            <a:r>
              <a:rPr lang="ru-RU" dirty="0"/>
              <a:t>. </a:t>
            </a:r>
            <a:r>
              <a:rPr lang="ru-RU" altLang="ru-RU" dirty="0" err="1"/>
              <a:t>Разметелево</a:t>
            </a:r>
            <a:r>
              <a:rPr lang="ru-RU" altLang="ru-RU" dirty="0"/>
              <a:t> (2</a:t>
            </a:r>
            <a:r>
              <a:rPr lang="ru-RU" altLang="ru-RU" dirty="0" smtClean="0"/>
              <a:t>), 2018 г.</a:t>
            </a:r>
            <a:endParaRPr lang="ru-RU" dirty="0"/>
          </a:p>
        </p:txBody>
      </p:sp>
      <p:sp>
        <p:nvSpPr>
          <p:cNvPr id="39939" name="Текст 2"/>
          <p:cNvSpPr>
            <a:spLocks noGrp="1"/>
          </p:cNvSpPr>
          <p:nvPr>
            <p:ph type="body" sz="quarter" idx="10"/>
          </p:nvPr>
        </p:nvSpPr>
        <p:spPr>
          <a:xfrm>
            <a:off x="531813" y="5997575"/>
            <a:ext cx="6288087" cy="344488"/>
          </a:xfrm>
        </p:spPr>
        <p:txBody>
          <a:bodyPr/>
          <a:lstStyle/>
          <a:p>
            <a:r>
              <a:rPr lang="ru-RU" altLang="ru-RU" sz="1600" smtClean="0">
                <a:solidFill>
                  <a:schemeClr val="tx1"/>
                </a:solidFill>
                <a:latin typeface="Times New Roman" pitchFamily="18" charset="0"/>
              </a:rPr>
              <a:t>КА Sentinel, 18-07-2018</a:t>
            </a:r>
            <a:endParaRPr lang="ru-RU" altLang="ru-RU" smtClean="0"/>
          </a:p>
        </p:txBody>
      </p:sp>
      <p:pic>
        <p:nvPicPr>
          <p:cNvPr id="39940" name="Рисунок 3"/>
          <p:cNvPicPr>
            <a:picLocks noChangeAspect="1"/>
          </p:cNvPicPr>
          <p:nvPr/>
        </p:nvPicPr>
        <p:blipFill>
          <a:blip r:embed="rId2" cstate="print"/>
          <a:srcRect l="-2" t="3558" r="-34"/>
          <a:stretch>
            <a:fillRect/>
          </a:stretch>
        </p:blipFill>
        <p:spPr bwMode="auto">
          <a:xfrm>
            <a:off x="285750" y="800100"/>
            <a:ext cx="87328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2527300" y="4532313"/>
            <a:ext cx="35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6897688" y="938213"/>
            <a:ext cx="35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Рекомендации в итоговой документ заседания круглого стола  </a:t>
            </a:r>
            <a:r>
              <a:rPr lang="ru-RU" dirty="0"/>
              <a:t>"</a:t>
            </a:r>
            <a:r>
              <a:rPr lang="ru-RU" dirty="0" err="1"/>
              <a:t>Фитоинвазии</a:t>
            </a:r>
            <a:r>
              <a:rPr lang="ru-RU" dirty="0"/>
              <a:t>: методы борьбы и экологические последствия"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966788"/>
            <a:ext cx="8642350" cy="4916487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Использовать инновационный метод определения борщевика Сосновского по спутниковым данным, разработанный в ГУАП, для построения карт распространения этого растения по территории Ленинградской области и Санкт-Петербурга. </a:t>
            </a:r>
          </a:p>
          <a:p>
            <a:pPr>
              <a:defRPr/>
            </a:pPr>
            <a:endParaRPr lang="ru-RU" sz="2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Использовать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соответствующими органами полученные материалы для:</a:t>
            </a:r>
          </a:p>
          <a:p>
            <a:pPr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1) контроля распространения,</a:t>
            </a:r>
          </a:p>
          <a:p>
            <a:pPr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2) планирования методов борьбы,</a:t>
            </a:r>
          </a:p>
          <a:p>
            <a:pPr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3) оценки эффективности борьбы,</a:t>
            </a:r>
          </a:p>
          <a:p>
            <a:pPr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4) расчета объемов потенциального сырья при производстве различной продукции из борщевика Сосновского.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Популяризация результатов в проекте «Фабрика Борщевик», ответственный исполнитель Н.В. Дронова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3825" y="1046163"/>
            <a:ext cx="8640763" cy="491648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-  Конкурс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портале 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hlinkClick r:id="rId2"/>
              </a:rPr>
              <a:t>www.borshchevik.com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01.12.18-30.01.19;</a:t>
            </a:r>
          </a:p>
          <a:p>
            <a:pPr marL="342900" indent="-342900">
              <a:buFontTx/>
              <a:buChar char="-"/>
              <a:defRPr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Выставка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ФБ в Государственном Дарвиновском музее (ГДМ) с лекциями, семинарами, мастер-классами и презентациями проектов, в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т.ч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Предпринимательских, 19.03-02.06.19;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-  Передвижная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выставка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ФБ, сентябрь 2019.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ltGray">
          <a:xfrm>
            <a:off x="0" y="6029325"/>
            <a:ext cx="9140825" cy="838200"/>
          </a:xfrm>
          <a:prstGeom prst="rect">
            <a:avLst/>
          </a:prstGeom>
          <a:gradFill flip="none" rotWithShape="1">
            <a:gsLst>
              <a:gs pos="0">
                <a:srgbClr val="003399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txBody>
          <a:bodyPr wrap="none" lIns="92729" tIns="46364" rIns="92729" bIns="46364" anchor="ctr"/>
          <a:lstStyle>
            <a:lvl1pPr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000" b="1" dirty="0" smtClean="0">
                <a:solidFill>
                  <a:schemeClr val="bg1"/>
                </a:solidFill>
              </a:rPr>
              <a:t>Россия, 190000,  г. Санкт-Петербург, ул. Большая Морская, д.67, ГУАП, ЦКУ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«КОСМОИНФОРМ-ЦЕНТР» </a:t>
            </a:r>
            <a:endParaRPr lang="ru-RU" altLang="ru-RU" sz="1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000" b="1" dirty="0" smtClean="0">
                <a:solidFill>
                  <a:schemeClr val="bg1"/>
                </a:solidFill>
              </a:rPr>
              <a:t>телефон: (812) 570-64-32; </a:t>
            </a:r>
            <a:r>
              <a:rPr lang="en-US" altLang="ru-RU" sz="1000" b="1" dirty="0" smtClean="0">
                <a:solidFill>
                  <a:schemeClr val="bg1"/>
                </a:solidFill>
              </a:rPr>
              <a:t>http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: </a:t>
            </a:r>
            <a:r>
              <a:rPr lang="en-US" altLang="ru-RU" sz="1000" b="1" dirty="0" smtClean="0">
                <a:solidFill>
                  <a:schemeClr val="bg1"/>
                </a:solidFill>
              </a:rPr>
              <a:t>//guap.ru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; </a:t>
            </a:r>
            <a:r>
              <a:rPr lang="en-US" altLang="ru-RU" sz="1000" b="1" dirty="0" smtClean="0">
                <a:solidFill>
                  <a:schemeClr val="bg1"/>
                </a:solidFill>
              </a:rPr>
              <a:t>e-mail: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 </a:t>
            </a:r>
            <a:r>
              <a:rPr lang="en-US" altLang="ru-RU" sz="1000" b="1" dirty="0" err="1" smtClean="0">
                <a:solidFill>
                  <a:schemeClr val="bg1"/>
                </a:solidFill>
              </a:rPr>
              <a:t>efchichkova@yandex</a:t>
            </a:r>
            <a:r>
              <a:rPr lang="ru-RU" altLang="ru-RU" sz="1000" b="1" dirty="0" smtClean="0">
                <a:solidFill>
                  <a:schemeClr val="bg1"/>
                </a:solidFill>
              </a:rPr>
              <a:t>.</a:t>
            </a:r>
            <a:r>
              <a:rPr lang="ru-RU" altLang="ru-RU" sz="1000" b="1" dirty="0" err="1" smtClean="0">
                <a:solidFill>
                  <a:schemeClr val="bg1"/>
                </a:solidFill>
              </a:rPr>
              <a:t>ru</a:t>
            </a:r>
            <a:r>
              <a:rPr lang="ru-RU" sz="1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000" dirty="0"/>
          </a:p>
          <a:p>
            <a:pPr algn="ctr" eaLnBrk="1" hangingPunct="1">
              <a:lnSpc>
                <a:spcPct val="120000"/>
              </a:lnSpc>
              <a:defRPr/>
            </a:pPr>
            <a:endParaRPr lang="ru-RU" alt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475142" name="Line 6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sz="18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75143" name="Line 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 sz="18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106363" y="0"/>
            <a:ext cx="8947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ctr" eaLnBrk="1" hangingPunct="1">
              <a:spcBef>
                <a:spcPct val="35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ФЕДЕРАЛЬНОЕ ГОСУДАРСТВЕННОЕ АВТОНОМНОЕ ОБРАЗОВАТЕЛЬНОЕ УЧРЕЖДЕНИЕ ВЫСШЕГО ОБРАЗОВАНИЯ </a:t>
            </a:r>
          </a:p>
          <a:p>
            <a:pPr algn="ctr" eaLnBrk="1" hangingPunct="1">
              <a:spcBef>
                <a:spcPct val="35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«САНКТ-ПЕТЕРБУРГСКИЙ ГОСУДАРСТВЕННЫЙ УНИВЕРСИТЕТ АЭРОКОСМИЧЕСКОГО ПРИБОРОСТРОЕНИЯ» ( ГУАП )</a:t>
            </a:r>
          </a:p>
          <a:p>
            <a:pPr algn="ctr" eaLnBrk="1" hangingPunct="1">
              <a:spcBef>
                <a:spcPct val="35000"/>
              </a:spcBef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ЦЕНТР КОСМИЧЕСКИХ УСЛУГ «КОСМОИНФОРМ-ЦЕНТР» (ЦКУ)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2250" y="2868613"/>
            <a:ext cx="8694738" cy="400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alt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5" name="Picture 11" descr="http://res.guap.ru/files/logos/gu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819150"/>
            <a:ext cx="979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ub126.afx.ms/att/GetInline.aspx?messageid=cb1a84f2-780e-11e5-95ff-6c3be5a7eb22&amp;attindex=1&amp;cp=-1&amp;attdepth=1&amp;imgsrc=cid%3ainlineImage1&amp;cid=1b6cce76a60601ba&amp;shared=1&amp;blob=MHxsOC5qcGd8aW1hZ2UvanBlZw_3d_3d&amp;hm__login=vlvz71&amp;hm__domain=live.com&amp;ip=10.148.132.8&amp;d=d2416&amp;mf=0&amp;hm__ts=Sun%2c%2010%20Apr%202016%2019%3a54%3a54%20GMT&amp;st=%280003BFFDC5FC3A7E%29&amp;hm__ha=01_7274960a7ce71d1ab5bb566a1d6230b3eb795456c3be329fca28bb006f4801f2&amp;oneredir=1"/>
          <p:cNvPicPr>
            <a:picLocks noChangeAspect="1" noChangeArrowheads="1"/>
          </p:cNvPicPr>
          <p:nvPr/>
        </p:nvPicPr>
        <p:blipFill>
          <a:blip r:embed="rId2" cstate="print"/>
          <a:srcRect l="15373" t="31932" r="33987" b="19339"/>
          <a:stretch>
            <a:fillRect/>
          </a:stretch>
        </p:blipFill>
        <p:spPr bwMode="auto">
          <a:xfrm>
            <a:off x="3286125" y="3449638"/>
            <a:ext cx="2387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1"/>
          <p:cNvSpPr>
            <a:spLocks noChangeArrowheads="1"/>
          </p:cNvSpPr>
          <p:nvPr/>
        </p:nvSpPr>
        <p:spPr bwMode="auto">
          <a:xfrm>
            <a:off x="3228975" y="5830888"/>
            <a:ext cx="2654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Снимок Landsat-8 (30 м)</a:t>
            </a:r>
          </a:p>
        </p:txBody>
      </p:sp>
      <p:sp>
        <p:nvSpPr>
          <p:cNvPr id="26628" name="Прямоугольник 12"/>
          <p:cNvSpPr>
            <a:spLocks noChangeArrowheads="1"/>
          </p:cNvSpPr>
          <p:nvPr/>
        </p:nvSpPr>
        <p:spPr bwMode="auto">
          <a:xfrm>
            <a:off x="188913" y="5853113"/>
            <a:ext cx="2403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Снимок RapidEye (</a:t>
            </a:r>
            <a:r>
              <a:rPr lang="en-US" altLang="ru-RU" sz="1600"/>
              <a:t>6,</a:t>
            </a:r>
            <a:r>
              <a:rPr lang="ru-RU" altLang="ru-RU" sz="1600"/>
              <a:t>5 м)  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 l="22202" t="41876" r="32503" b="13400"/>
          <a:stretch>
            <a:fillRect/>
          </a:stretch>
        </p:blipFill>
        <p:spPr bwMode="auto">
          <a:xfrm>
            <a:off x="298450" y="3440113"/>
            <a:ext cx="240347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Заголовок 1"/>
          <p:cNvSpPr txBox="1">
            <a:spLocks/>
          </p:cNvSpPr>
          <p:nvPr/>
        </p:nvSpPr>
        <p:spPr bwMode="auto">
          <a:xfrm>
            <a:off x="188913" y="0"/>
            <a:ext cx="83137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ru-RU" altLang="ru-RU" sz="24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Используемые и потенциально доступные </a:t>
            </a:r>
            <a:r>
              <a:rPr lang="ru-RU" altLang="ru-RU" sz="240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аэрокосмические данные</a:t>
            </a:r>
            <a:endParaRPr lang="ru-RU" altLang="ru-RU" sz="24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6631" name="Прямоугольник 11"/>
          <p:cNvSpPr>
            <a:spLocks noChangeArrowheads="1"/>
          </p:cNvSpPr>
          <p:nvPr/>
        </p:nvSpPr>
        <p:spPr bwMode="auto">
          <a:xfrm>
            <a:off x="6232525" y="5853113"/>
            <a:ext cx="2654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/>
              <a:t>Снимок </a:t>
            </a:r>
            <a:r>
              <a:rPr lang="en-US" altLang="ru-RU" sz="1600"/>
              <a:t>Sentinel-2A</a:t>
            </a:r>
            <a:r>
              <a:rPr lang="ru-RU" altLang="ru-RU" sz="1600"/>
              <a:t> (</a:t>
            </a:r>
            <a:r>
              <a:rPr lang="en-US" altLang="ru-RU" sz="1600"/>
              <a:t>1</a:t>
            </a:r>
            <a:r>
              <a:rPr lang="ru-RU" altLang="ru-RU" sz="1600"/>
              <a:t>0 м)</a:t>
            </a:r>
          </a:p>
        </p:txBody>
      </p:sp>
      <p:sp>
        <p:nvSpPr>
          <p:cNvPr id="25608" name="Прямоугольник 11"/>
          <p:cNvSpPr>
            <a:spLocks noChangeArrowheads="1"/>
          </p:cNvSpPr>
          <p:nvPr/>
        </p:nvSpPr>
        <p:spPr bwMode="auto">
          <a:xfrm>
            <a:off x="106363" y="889000"/>
            <a:ext cx="2816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Космические аппараты (КА):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Sentinel-2A (1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0 м)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;</a:t>
            </a:r>
            <a:endParaRPr lang="ru-RU" alt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Landsat-8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(30 м)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;</a:t>
            </a:r>
            <a:endParaRPr lang="ru-RU" alt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RapidEye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6,5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м)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;</a:t>
            </a:r>
            <a:endParaRPr lang="ru-RU" altLang="ru-RU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LandSat-7 (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архив, 30 м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SPOT-6,7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(6 м);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OrbView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(4 м)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Ресурс-П (3 м, 24 м);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Канопус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-В (12 м).</a:t>
            </a:r>
            <a:endParaRPr lang="en-US" alt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3424238"/>
            <a:ext cx="2387600" cy="2403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Прямоугольник 1"/>
          <p:cNvSpPr>
            <a:spLocks noChangeArrowheads="1"/>
          </p:cNvSpPr>
          <p:nvPr/>
        </p:nvSpPr>
        <p:spPr bwMode="auto">
          <a:xfrm>
            <a:off x="2636838" y="1938338"/>
            <a:ext cx="23542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Данные с БПЛА и </a:t>
            </a:r>
          </a:p>
          <a:p>
            <a:pPr eaLnBrk="1" hangingPunct="1"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самолетных измерений </a:t>
            </a:r>
          </a:p>
          <a:p>
            <a:pPr eaLnBrk="1" hangingPunct="1">
              <a:defRPr/>
            </a:pPr>
            <a:r>
              <a:rPr lang="ru-RU" alt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гиперспектральными</a:t>
            </a: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камерами типа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alt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Resonon</a:t>
            </a:r>
            <a:endParaRPr lang="en-US" alt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Pika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en-US" alt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MicaSense</a:t>
            </a:r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alt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Cubert</a:t>
            </a:r>
            <a:endParaRPr lang="ru-RU" alt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635" name="Picture 3" descr="C:\Users\Chickova\Desktop\Спектральные-каналы_MicaSense-RedEd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0138" y="823913"/>
            <a:ext cx="423386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Способ компании </a:t>
            </a:r>
            <a:r>
              <a:rPr lang="ru-RU" dirty="0" err="1" smtClean="0"/>
              <a:t>Совзонд</a:t>
            </a:r>
            <a:endParaRPr lang="ru-RU" dirty="0"/>
          </a:p>
        </p:txBody>
      </p:sp>
      <p:sp>
        <p:nvSpPr>
          <p:cNvPr id="26627" name="Текст 2"/>
          <p:cNvSpPr>
            <a:spLocks noGrp="1"/>
          </p:cNvSpPr>
          <p:nvPr>
            <p:ph type="body" sz="quarter" idx="10"/>
          </p:nvPr>
        </p:nvSpPr>
        <p:spPr>
          <a:xfrm>
            <a:off x="244475" y="5649913"/>
            <a:ext cx="8270875" cy="654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accent5">
                    <a:lumMod val="50000"/>
                  </a:schemeClr>
                </a:solidFill>
              </a:rPr>
              <a:t>«Картографирование мест произрастания борщевика Сосновского по данным космической съемки» © </a:t>
            </a:r>
            <a:r>
              <a:rPr lang="ru-RU" alt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Совзонд</a:t>
            </a:r>
            <a:endParaRPr lang="ru-RU" alt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3584575" y="1250950"/>
            <a:ext cx="5338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/>
              <a:t> </a:t>
            </a:r>
          </a:p>
          <a:p>
            <a:endParaRPr lang="ru-RU" altLang="ru-RU" sz="1600"/>
          </a:p>
          <a:p>
            <a:endParaRPr lang="ru-RU" altLang="ru-RU" sz="1600"/>
          </a:p>
          <a:p>
            <a:r>
              <a:rPr lang="ru-RU" altLang="ru-RU" sz="1600"/>
              <a:t> </a:t>
            </a:r>
          </a:p>
          <a:p>
            <a:endParaRPr lang="ru-RU" altLang="ru-RU" sz="160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243013"/>
            <a:ext cx="3127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97300" y="1196975"/>
          <a:ext cx="5011738" cy="366713"/>
        </p:xfrm>
        <a:graphic>
          <a:graphicData uri="http://schemas.openxmlformats.org/drawingml/2006/table">
            <a:tbl>
              <a:tblPr/>
              <a:tblGrid>
                <a:gridCol w="5011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Набор эталонных участков и расчет статистики</a:t>
                      </a:r>
                      <a:endParaRPr lang="ru-RU" sz="1800" dirty="0"/>
                    </a:p>
                  </a:txBody>
                  <a:tcPr marL="91419" marR="91419" marT="45839" marB="4583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43325" y="1758950"/>
          <a:ext cx="5005388" cy="639996"/>
        </p:xfrm>
        <a:graphic>
          <a:graphicData uri="http://schemas.openxmlformats.org/drawingml/2006/table">
            <a:tbl>
              <a:tblPr/>
              <a:tblGrid>
                <a:gridCol w="5005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Обнаружение участков зарастания методом построения дерева решений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32363" y="2574925"/>
          <a:ext cx="2725737" cy="422275"/>
        </p:xfrm>
        <a:graphic>
          <a:graphicData uri="http://schemas.openxmlformats.org/drawingml/2006/table">
            <a:tbl>
              <a:tblPr/>
              <a:tblGrid>
                <a:gridCol w="2725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Классификация снимка</a:t>
                      </a:r>
                      <a:endParaRPr lang="ru-RU" sz="1800" dirty="0"/>
                    </a:p>
                  </a:txBody>
                  <a:tcPr marL="91410" marR="91410" marT="45730" marB="4573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79838" y="3197225"/>
          <a:ext cx="5046662" cy="639996"/>
        </p:xfrm>
        <a:graphic>
          <a:graphicData uri="http://schemas.openxmlformats.org/drawingml/2006/table">
            <a:tbl>
              <a:tblPr/>
              <a:tblGrid>
                <a:gridCol w="5046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 smtClean="0"/>
                        <a:t>Визуальная оценка результатов классификации и выделение класса «борщевик» </a:t>
                      </a:r>
                      <a:endParaRPr lang="ru-RU" sz="1800" dirty="0"/>
                    </a:p>
                  </a:txBody>
                  <a:tcPr marL="91461" marR="91461"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6246813" y="1563688"/>
            <a:ext cx="47625" cy="122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246813" y="2390775"/>
            <a:ext cx="47625" cy="122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54750" y="2992438"/>
            <a:ext cx="49213" cy="122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Возможные ошибки идентификации БС по космической съемке</a:t>
            </a:r>
            <a:endParaRPr lang="ru-RU" dirty="0"/>
          </a:p>
        </p:txBody>
      </p:sp>
      <p:pic>
        <p:nvPicPr>
          <p:cNvPr id="29699" name="Picture 2" descr="C:\Users\Chickova\Desktop\Карты борщевика 2017\совещание авг.2018\эхиноцист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1485900"/>
            <a:ext cx="8978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mtClean="0"/>
              <a:t>Характеристики спектрального отражения борщевика Сосновского и других компонентов ландшафта по спутниковым снимкам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481637" y="1404662"/>
          <a:ext cx="594042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4" name="Надпись 12"/>
          <p:cNvSpPr txBox="1">
            <a:spLocks noChangeArrowheads="1"/>
          </p:cNvSpPr>
          <p:nvPr/>
        </p:nvSpPr>
        <p:spPr bwMode="auto">
          <a:xfrm>
            <a:off x="5854700" y="4884738"/>
            <a:ext cx="1409700" cy="288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200">
                <a:cs typeface="Times New Roman" pitchFamily="18" charset="0"/>
              </a:rPr>
              <a:t>Длина волны, мкм</a:t>
            </a:r>
          </a:p>
        </p:txBody>
      </p:sp>
      <p:sp>
        <p:nvSpPr>
          <p:cNvPr id="30725" name="Надпись 2"/>
          <p:cNvSpPr txBox="1">
            <a:spLocks noChangeArrowheads="1"/>
          </p:cNvSpPr>
          <p:nvPr/>
        </p:nvSpPr>
        <p:spPr bwMode="auto">
          <a:xfrm rot="-5400000">
            <a:off x="645320" y="2853531"/>
            <a:ext cx="19605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200">
                <a:cs typeface="Times New Roman" pitchFamily="18" charset="0"/>
              </a:rPr>
              <a:t>Спектральная яркость, ед.</a:t>
            </a:r>
          </a:p>
        </p:txBody>
      </p:sp>
      <p:sp>
        <p:nvSpPr>
          <p:cNvPr id="30726" name="Прямоугольник 1"/>
          <p:cNvSpPr>
            <a:spLocks noChangeArrowheads="1"/>
          </p:cNvSpPr>
          <p:nvPr/>
        </p:nvSpPr>
        <p:spPr bwMode="auto">
          <a:xfrm>
            <a:off x="3219450" y="5343525"/>
            <a:ext cx="2405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600"/>
              <a:t>КА </a:t>
            </a:r>
            <a:r>
              <a:rPr lang="en-US" altLang="ru-RU" sz="1600"/>
              <a:t>RapidEye</a:t>
            </a:r>
            <a:r>
              <a:rPr lang="ru-RU" altLang="ru-RU" sz="1600"/>
              <a:t>, 06.09.2013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/>
          <a:lstStyle/>
          <a:p>
            <a:pPr>
              <a:defRPr/>
            </a:pPr>
            <a:r>
              <a:rPr lang="ru-RU" altLang="ru-RU" sz="2200" dirty="0"/>
              <a:t>Полевые </a:t>
            </a:r>
            <a:r>
              <a:rPr lang="ru-RU" altLang="ru-RU" sz="2200" dirty="0" smtClean="0"/>
              <a:t>исследования. Измерения </a:t>
            </a:r>
            <a:r>
              <a:rPr lang="ru-RU" altLang="ru-RU" sz="2200" dirty="0" err="1" smtClean="0"/>
              <a:t>спектрорадиометра</a:t>
            </a:r>
            <a:r>
              <a:rPr lang="ru-RU" altLang="ru-RU" sz="2200" dirty="0" smtClean="0"/>
              <a:t> </a:t>
            </a:r>
            <a:r>
              <a:rPr lang="en-US" altLang="ru-RU" sz="2200" dirty="0" smtClean="0"/>
              <a:t>PSR -1100</a:t>
            </a:r>
            <a:endParaRPr lang="ru-RU" altLang="ru-RU" sz="2200" dirty="0"/>
          </a:p>
        </p:txBody>
      </p:sp>
      <p:sp>
        <p:nvSpPr>
          <p:cNvPr id="31747" name="Текст 1"/>
          <p:cNvSpPr>
            <a:spLocks noGrp="1"/>
          </p:cNvSpPr>
          <p:nvPr>
            <p:ph type="body" sz="quarter" idx="10"/>
          </p:nvPr>
        </p:nvSpPr>
        <p:spPr>
          <a:xfrm>
            <a:off x="250825" y="1168400"/>
            <a:ext cx="8642350" cy="49164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250825" y="5718175"/>
            <a:ext cx="6516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/>
              <a:t>Ленинградская область, Бугровское сельское поселение, 12 июля 2016г.</a:t>
            </a:r>
            <a:r>
              <a:rPr lang="en-US" altLang="ru-RU" sz="1600"/>
              <a:t> </a:t>
            </a:r>
            <a:endParaRPr lang="ru-RU" altLang="ru-RU" sz="1600"/>
          </a:p>
        </p:txBody>
      </p:sp>
      <p:pic>
        <p:nvPicPr>
          <p:cNvPr id="31749" name="Picture 8" descr="\\CATALOG\Data\Ryzhikov\для статьи\july_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04900"/>
            <a:ext cx="71008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1573213"/>
            <a:ext cx="2724150" cy="11604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Основные работы по теме обнаружения БС ЦКУ «</a:t>
            </a:r>
            <a:r>
              <a:rPr lang="ru-RU" dirty="0" err="1" smtClean="0"/>
              <a:t>КосмоИнформ</a:t>
            </a:r>
            <a:r>
              <a:rPr lang="ru-RU" dirty="0" smtClean="0"/>
              <a:t>-Центр» ГУАП</a:t>
            </a:r>
          </a:p>
        </p:txBody>
      </p:sp>
      <p:sp>
        <p:nvSpPr>
          <p:cNvPr id="4" name="Объект 3"/>
          <p:cNvSpPr>
            <a:spLocks noGrp="1"/>
          </p:cNvSpPr>
          <p:nvPr>
            <p:ph type="body" sz="quarter" idx="10"/>
          </p:nvPr>
        </p:nvSpPr>
        <p:spPr>
          <a:xfrm>
            <a:off x="250825" y="1104900"/>
            <a:ext cx="8642350" cy="49164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Выполнены работы по гос. контракту №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 от 19.08.2015 г. (заказчик - Комитет по агропромышленному и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рыбохозяйственному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комплексу Ленинградской области);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Зарегистрирован патент на изобретение № 2657363 «Способ определения параметров состояния почвенно-растительного покрова по данным многоспектрального аэрокосмического зондирования» от 13.06.2018 года;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Сделаны доклады на 9 конференциях и круглых столах 2014-2018 гг.;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Опубликованы статьи:</a:t>
            </a:r>
          </a:p>
          <a:p>
            <a:pPr marL="800089" lvl="1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Григорьев А.Н., Рыжиков Д.М., Общая методика и результаты спектрорадиометрического исследования отражательных свойств борщевика Сосновского в диапазоне 320–1100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нм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в интересах дистанционного зондирования Земли / Современные проблемы дистанционного зондирования Земли из космоса, 2018. Т. 15. № 1. С. 183–192, журнал, индексируемый SCOPUS;</a:t>
            </a:r>
          </a:p>
          <a:p>
            <a:pPr marL="800089" lvl="1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Рыжиков Д.М., Метод обработки мультиспектральных спутниковых данных для решения задачи контроля зон произрастания борщевика Сосновского / Информационно-управляющие системы, 2017. №6. С. 43-51,журнал из перечня ВАК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Готовится к защите диссертация Рыжикова Д.М на соискание уч. степени к.т.н.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Получен диплом </a:t>
            </a: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III</a:t>
            </a: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степени на Международном конкурсе работ молодых ученых «Решение комплексных научных и практических задач с применением ДЗЗ»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ru-RU" altLang="ru-RU" sz="1600" dirty="0" smtClean="0"/>
          </a:p>
          <a:p>
            <a:pPr>
              <a:defRPr/>
            </a:pPr>
            <a:endParaRPr lang="ru-RU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/>
              <a:t>Результаты обнаружения борщевика Сосновского 2010-2016 </a:t>
            </a:r>
            <a:r>
              <a:rPr lang="ru-RU" altLang="ru-RU" dirty="0" err="1" smtClean="0"/>
              <a:t>гг</a:t>
            </a:r>
            <a:r>
              <a:rPr lang="ru-RU" altLang="ru-RU" dirty="0" smtClean="0"/>
              <a:t>, Ленинградская область, </a:t>
            </a:r>
            <a:r>
              <a:rPr lang="ru-RU" altLang="ru-RU" dirty="0" err="1" smtClean="0"/>
              <a:t>Волосовский</a:t>
            </a:r>
            <a:r>
              <a:rPr lang="ru-RU" altLang="ru-RU" dirty="0" smtClean="0"/>
              <a:t> район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33795" name="Picture 5" descr="D:\BS_map_2017\conf\pict\Vo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" y="887413"/>
            <a:ext cx="753745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2825750" y="5638800"/>
            <a:ext cx="493713" cy="338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FF0000"/>
                </a:solidFill>
              </a:rPr>
              <a:t>___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2825750" y="6027738"/>
            <a:ext cx="493713" cy="33813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FFC000"/>
                </a:solidFill>
              </a:rPr>
              <a:t>___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2825750" y="6419850"/>
            <a:ext cx="493713" cy="3381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003399"/>
                </a:solidFill>
              </a:rPr>
              <a:t>___</a:t>
            </a:r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3446463" y="5602288"/>
            <a:ext cx="2797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1600"/>
              <a:t>- 29.06.2010 (КА </a:t>
            </a:r>
            <a:r>
              <a:rPr lang="en-US" altLang="ru-RU" sz="1600"/>
              <a:t>RapidEye</a:t>
            </a:r>
            <a:r>
              <a:rPr lang="ru-RU" altLang="ru-RU" sz="1600"/>
              <a:t>);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600"/>
              <a:t>- 07.09.2013</a:t>
            </a:r>
            <a:r>
              <a:rPr lang="en-US" altLang="ru-RU" sz="1600"/>
              <a:t> </a:t>
            </a:r>
            <a:r>
              <a:rPr lang="ru-RU" altLang="ru-RU" sz="1600"/>
              <a:t>(КА </a:t>
            </a:r>
            <a:r>
              <a:rPr lang="en-US" altLang="ru-RU" sz="1600"/>
              <a:t>RapidEye</a:t>
            </a:r>
            <a:r>
              <a:rPr lang="ru-RU" altLang="ru-RU" sz="1600"/>
              <a:t>);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600"/>
              <a:t>- 22.08.2016</a:t>
            </a:r>
            <a:r>
              <a:rPr lang="en-US" altLang="ru-RU" sz="1600"/>
              <a:t> </a:t>
            </a:r>
            <a:r>
              <a:rPr lang="ru-RU" altLang="ru-RU" sz="1600"/>
              <a:t>(КА </a:t>
            </a:r>
            <a:r>
              <a:rPr lang="en-US" altLang="ru-RU" sz="1600"/>
              <a:t>Sentinel-2A</a:t>
            </a:r>
            <a:r>
              <a:rPr lang="ru-RU" altLang="ru-RU" sz="1600"/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4624388"/>
            <a:ext cx="14430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Волосово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120650"/>
            <a:ext cx="8642350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/>
              <a:t>Результаты обнаружения борщевика Сосновского </a:t>
            </a:r>
            <a:r>
              <a:rPr lang="ru-RU" altLang="ru-RU" dirty="0" smtClean="0"/>
              <a:t>2018 г, </a:t>
            </a:r>
            <a:r>
              <a:rPr lang="ru-RU" altLang="ru-RU" dirty="0"/>
              <a:t>Ленинградская область, </a:t>
            </a:r>
            <a:r>
              <a:rPr lang="ru-RU" altLang="ru-RU" dirty="0" err="1"/>
              <a:t>Волосовский</a:t>
            </a:r>
            <a:r>
              <a:rPr lang="ru-RU" altLang="ru-RU" dirty="0"/>
              <a:t> район</a:t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34819" name="Picture 2" descr="C:\Users\Chickova\Desktop\31-07_no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849313"/>
            <a:ext cx="7707312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752725" y="5741988"/>
            <a:ext cx="493713" cy="33813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003399"/>
                </a:solidFill>
              </a:rPr>
              <a:t>___</a:t>
            </a:r>
          </a:p>
        </p:txBody>
      </p:sp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3622675" y="5741988"/>
            <a:ext cx="2598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/>
              <a:t>- 31.07.2018</a:t>
            </a:r>
            <a:r>
              <a:rPr lang="en-US" altLang="ru-RU" sz="1600"/>
              <a:t> </a:t>
            </a:r>
            <a:r>
              <a:rPr lang="ru-RU" altLang="ru-RU" sz="1600"/>
              <a:t>(КА </a:t>
            </a:r>
            <a:r>
              <a:rPr lang="en-US" altLang="ru-RU" sz="1600"/>
              <a:t>Sentinel-2</a:t>
            </a:r>
            <a:r>
              <a:rPr lang="ru-RU" altLang="ru-RU" sz="16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uap_template.potx" id="{D99BD60C-0258-4808-90B8-7A087FEC9851}" vid="{8BFAD102-6EEE-4656-810A-7D00CE487CE7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uap_template.potx" id="{D99BD60C-0258-4808-90B8-7A087FEC9851}" vid="{8BFAD102-6EEE-4656-810A-7D00CE487CE7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17201</TotalTime>
  <Words>948</Words>
  <Application>Microsoft Office PowerPoint</Application>
  <PresentationFormat>Экран (4:3)</PresentationFormat>
  <Paragraphs>118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Times New Roman</vt:lpstr>
      <vt:lpstr>Arial</vt:lpstr>
      <vt:lpstr>Calibri Light</vt:lpstr>
      <vt:lpstr>Calibri</vt:lpstr>
      <vt:lpstr>Wingdings</vt:lpstr>
      <vt:lpstr>Tahoma</vt:lpstr>
      <vt:lpstr>Тема Office</vt:lpstr>
      <vt:lpstr>2_Тема Office</vt:lpstr>
      <vt:lpstr>1_Тема Office</vt:lpstr>
      <vt:lpstr>Диаграмма Microsoft Excel</vt:lpstr>
      <vt:lpstr>Слайд 1</vt:lpstr>
      <vt:lpstr>Слайд 2</vt:lpstr>
      <vt:lpstr>Способ компании Совзонд</vt:lpstr>
      <vt:lpstr>Возможные ошибки идентификации БС по космической съемке</vt:lpstr>
      <vt:lpstr>Характеристики спектрального отражения борщевика Сосновского и других компонентов ландшафта по спутниковым снимкам</vt:lpstr>
      <vt:lpstr>Полевые исследования. Измерения спектрорадиометра PSR -1100</vt:lpstr>
      <vt:lpstr>Основные работы по теме обнаружения БС ЦКУ «КосмоИнформ-Центр» ГУАП</vt:lpstr>
      <vt:lpstr>Результаты обнаружения борщевика Сосновского 2010-2016 гг, Ленинградская область, Волосовский район </vt:lpstr>
      <vt:lpstr>Результаты обнаружения борщевика Сосновского 2018 г, Ленинградская область, Волосовский район </vt:lpstr>
      <vt:lpstr>Распространение БС по территории Волосовского р-на Ленинградской области в 2013г , в 2017г и в 2018г. Оценка площадей.</vt:lpstr>
      <vt:lpstr>Межсезонная изменчивость БС по территории Волосовского р-на Ленинградской области в 2018г.</vt:lpstr>
      <vt:lpstr>Результаты обнаружения борщевика Сосновского, Ленинградская область, 2013 г.</vt:lpstr>
      <vt:lpstr>Распространение БС, Усть-Вымский район (62,21 с.ш, 50 06 в.д), Республика Коми, 2017г</vt:lpstr>
      <vt:lpstr> Распространение БС д. Новосаратовка (1)  и д. Разметелево (2), 2018 г.</vt:lpstr>
      <vt:lpstr>Рекомендации в итоговой документ заседания круглого стола  "Фитоинвазии: методы борьбы и экологические последствия"  </vt:lpstr>
      <vt:lpstr>Популяризация результатов в проекте «Фабрика Борщевик», ответственный исполнитель Н.В. Дронова </vt:lpstr>
      <vt:lpstr>Слайд 17</vt:lpstr>
    </vt:vector>
  </TitlesOfParts>
  <Company>RTC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RTC</dc:creator>
  <cp:lastModifiedBy>User</cp:lastModifiedBy>
  <cp:revision>888</cp:revision>
  <dcterms:created xsi:type="dcterms:W3CDTF">2005-09-13T15:09:30Z</dcterms:created>
  <dcterms:modified xsi:type="dcterms:W3CDTF">2018-09-14T11:25:35Z</dcterms:modified>
</cp:coreProperties>
</file>